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5"/>
  </p:notesMasterIdLst>
  <p:sldIdLst>
    <p:sldId id="257" r:id="rId2"/>
    <p:sldId id="1118" r:id="rId3"/>
    <p:sldId id="1119" r:id="rId4"/>
    <p:sldId id="472" r:id="rId5"/>
    <p:sldId id="1120" r:id="rId6"/>
    <p:sldId id="1094" r:id="rId7"/>
    <p:sldId id="1095" r:id="rId8"/>
    <p:sldId id="1123" r:id="rId9"/>
    <p:sldId id="1124" r:id="rId10"/>
    <p:sldId id="1097" r:id="rId11"/>
    <p:sldId id="1086" r:id="rId12"/>
    <p:sldId id="597" r:id="rId13"/>
    <p:sldId id="579" r:id="rId14"/>
    <p:sldId id="1121" r:id="rId15"/>
    <p:sldId id="1122" r:id="rId16"/>
    <p:sldId id="598" r:id="rId17"/>
    <p:sldId id="326" r:id="rId18"/>
    <p:sldId id="599" r:id="rId19"/>
    <p:sldId id="271" r:id="rId20"/>
    <p:sldId id="267" r:id="rId21"/>
    <p:sldId id="328" r:id="rId22"/>
    <p:sldId id="329" r:id="rId23"/>
    <p:sldId id="330" r:id="rId24"/>
    <p:sldId id="315" r:id="rId25"/>
    <p:sldId id="314" r:id="rId26"/>
    <p:sldId id="317" r:id="rId27"/>
    <p:sldId id="600" r:id="rId28"/>
    <p:sldId id="318" r:id="rId29"/>
    <p:sldId id="692" r:id="rId30"/>
    <p:sldId id="319" r:id="rId31"/>
    <p:sldId id="601" r:id="rId32"/>
    <p:sldId id="500" r:id="rId33"/>
    <p:sldId id="321" r:id="rId34"/>
    <p:sldId id="494" r:id="rId35"/>
    <p:sldId id="901" r:id="rId36"/>
    <p:sldId id="902" r:id="rId37"/>
    <p:sldId id="603" r:id="rId38"/>
    <p:sldId id="499" r:id="rId39"/>
    <p:sldId id="604" r:id="rId40"/>
    <p:sldId id="489" r:id="rId41"/>
    <p:sldId id="325" r:id="rId42"/>
    <p:sldId id="501" r:id="rId43"/>
    <p:sldId id="955" r:id="rId44"/>
    <p:sldId id="951" r:id="rId45"/>
    <p:sldId id="984" r:id="rId46"/>
    <p:sldId id="606" r:id="rId47"/>
    <p:sldId id="535" r:id="rId48"/>
    <p:sldId id="536" r:id="rId49"/>
    <p:sldId id="537" r:id="rId50"/>
    <p:sldId id="1098" r:id="rId51"/>
    <p:sldId id="538" r:id="rId52"/>
    <p:sldId id="883" r:id="rId53"/>
    <p:sldId id="898" r:id="rId54"/>
    <p:sldId id="900" r:id="rId55"/>
    <p:sldId id="842" r:id="rId56"/>
    <p:sldId id="1171" r:id="rId57"/>
    <p:sldId id="1192" r:id="rId58"/>
    <p:sldId id="843" r:id="rId59"/>
    <p:sldId id="1172" r:id="rId60"/>
    <p:sldId id="1193" r:id="rId61"/>
    <p:sldId id="844" r:id="rId62"/>
    <p:sldId id="845" r:id="rId63"/>
    <p:sldId id="1173" r:id="rId64"/>
    <p:sldId id="1169"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174" r:id="rId88"/>
    <p:sldId id="1175" r:id="rId89"/>
    <p:sldId id="1176" r:id="rId90"/>
    <p:sldId id="1049" r:id="rId91"/>
    <p:sldId id="1050" r:id="rId92"/>
    <p:sldId id="1051" r:id="rId93"/>
    <p:sldId id="1089" r:id="rId94"/>
    <p:sldId id="1052" r:id="rId95"/>
    <p:sldId id="1090" r:id="rId96"/>
    <p:sldId id="1053" r:id="rId97"/>
    <p:sldId id="1054" r:id="rId98"/>
    <p:sldId id="1091" r:id="rId99"/>
    <p:sldId id="1055" r:id="rId100"/>
    <p:sldId id="1056" r:id="rId101"/>
    <p:sldId id="1057" r:id="rId102"/>
    <p:sldId id="1058" r:id="rId103"/>
    <p:sldId id="272" r:id="rId104"/>
    <p:sldId id="273" r:id="rId105"/>
    <p:sldId id="1178" r:id="rId106"/>
    <p:sldId id="580" r:id="rId107"/>
    <p:sldId id="620" r:id="rId108"/>
    <p:sldId id="1041" r:id="rId109"/>
    <p:sldId id="1040" r:id="rId110"/>
    <p:sldId id="621" r:id="rId111"/>
    <p:sldId id="796" r:id="rId112"/>
    <p:sldId id="931" r:id="rId113"/>
    <p:sldId id="985" r:id="rId114"/>
    <p:sldId id="849" r:id="rId115"/>
    <p:sldId id="800" r:id="rId116"/>
    <p:sldId id="615" r:id="rId117"/>
    <p:sldId id="506" r:id="rId118"/>
    <p:sldId id="803" r:id="rId119"/>
    <p:sldId id="804" r:id="rId120"/>
    <p:sldId id="791" r:id="rId121"/>
    <p:sldId id="793" r:id="rId122"/>
    <p:sldId id="794" r:id="rId123"/>
    <p:sldId id="795" r:id="rId124"/>
    <p:sldId id="616" r:id="rId125"/>
    <p:sldId id="505" r:id="rId126"/>
    <p:sldId id="513" r:id="rId127"/>
    <p:sldId id="1017" r:id="rId128"/>
    <p:sldId id="1009" r:id="rId129"/>
    <p:sldId id="1010" r:id="rId130"/>
    <p:sldId id="618" r:id="rId131"/>
    <p:sldId id="619" r:id="rId132"/>
    <p:sldId id="617" r:id="rId133"/>
    <p:sldId id="502" r:id="rId134"/>
    <p:sldId id="503" r:id="rId135"/>
    <p:sldId id="699" r:id="rId136"/>
    <p:sldId id="504" r:id="rId137"/>
    <p:sldId id="700" r:id="rId138"/>
    <p:sldId id="679" r:id="rId139"/>
    <p:sldId id="940" r:id="rId140"/>
    <p:sldId id="942" r:id="rId141"/>
    <p:sldId id="941" r:id="rId142"/>
    <p:sldId id="677" r:id="rId143"/>
    <p:sldId id="678" r:id="rId144"/>
    <p:sldId id="680" r:id="rId145"/>
    <p:sldId id="507" r:id="rId146"/>
    <p:sldId id="591" r:id="rId147"/>
    <p:sldId id="385" r:id="rId148"/>
    <p:sldId id="1125" r:id="rId149"/>
    <p:sldId id="387" r:id="rId150"/>
    <p:sldId id="388" r:id="rId151"/>
    <p:sldId id="527" r:id="rId152"/>
    <p:sldId id="529" r:id="rId153"/>
    <p:sldId id="393" r:id="rId154"/>
    <p:sldId id="394" r:id="rId155"/>
    <p:sldId id="395" r:id="rId156"/>
    <p:sldId id="702" r:id="rId157"/>
    <p:sldId id="531" r:id="rId158"/>
    <p:sldId id="947" r:id="rId159"/>
    <p:sldId id="948" r:id="rId160"/>
    <p:sldId id="949" r:id="rId161"/>
    <p:sldId id="950" r:id="rId162"/>
    <p:sldId id="853" r:id="rId163"/>
    <p:sldId id="1102" r:id="rId164"/>
    <p:sldId id="816" r:id="rId165"/>
    <p:sldId id="414" r:id="rId166"/>
    <p:sldId id="545" r:id="rId167"/>
    <p:sldId id="533" r:id="rId168"/>
    <p:sldId id="534" r:id="rId169"/>
    <p:sldId id="542" r:id="rId170"/>
    <p:sldId id="543" r:id="rId171"/>
    <p:sldId id="544" r:id="rId172"/>
    <p:sldId id="546" r:id="rId173"/>
    <p:sldId id="522" r:id="rId174"/>
    <p:sldId id="523" r:id="rId175"/>
    <p:sldId id="809" r:id="rId176"/>
    <p:sldId id="526" r:id="rId177"/>
    <p:sldId id="524" r:id="rId178"/>
    <p:sldId id="525" r:id="rId179"/>
    <p:sldId id="548" r:id="rId180"/>
    <p:sldId id="646" r:id="rId181"/>
    <p:sldId id="647" r:id="rId182"/>
    <p:sldId id="773" r:id="rId183"/>
    <p:sldId id="772"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421" r:id="rId207"/>
    <p:sldId id="564" r:id="rId208"/>
    <p:sldId id="1042" r:id="rId209"/>
    <p:sldId id="826" r:id="rId210"/>
    <p:sldId id="566" r:id="rId211"/>
    <p:sldId id="567" r:id="rId212"/>
    <p:sldId id="832" r:id="rId213"/>
    <p:sldId id="568" r:id="rId214"/>
    <p:sldId id="1077" r:id="rId215"/>
    <p:sldId id="1177" r:id="rId216"/>
    <p:sldId id="820" r:id="rId217"/>
    <p:sldId id="821" r:id="rId218"/>
    <p:sldId id="798" r:id="rId219"/>
    <p:sldId id="1151" r:id="rId220"/>
    <p:sldId id="1152" r:id="rId221"/>
    <p:sldId id="1153" r:id="rId222"/>
    <p:sldId id="436" r:id="rId223"/>
    <p:sldId id="666" r:id="rId224"/>
    <p:sldId id="665" r:id="rId225"/>
    <p:sldId id="443" r:id="rId226"/>
    <p:sldId id="445" r:id="rId227"/>
    <p:sldId id="446" r:id="rId228"/>
    <p:sldId id="440" r:id="rId229"/>
    <p:sldId id="823" r:id="rId230"/>
    <p:sldId id="570" r:id="rId231"/>
    <p:sldId id="828" r:id="rId232"/>
    <p:sldId id="827" r:id="rId233"/>
    <p:sldId id="836" r:id="rId234"/>
    <p:sldId id="837" r:id="rId235"/>
    <p:sldId id="453" r:id="rId236"/>
    <p:sldId id="574" r:id="rId237"/>
    <p:sldId id="838" r:id="rId238"/>
    <p:sldId id="839" r:id="rId239"/>
    <p:sldId id="1059" r:id="rId240"/>
    <p:sldId id="1060" r:id="rId241"/>
    <p:sldId id="576" r:id="rId242"/>
    <p:sldId id="824" r:id="rId243"/>
    <p:sldId id="577" r:id="rId244"/>
    <p:sldId id="935" r:id="rId245"/>
    <p:sldId id="371" r:id="rId246"/>
    <p:sldId id="575" r:id="rId247"/>
    <p:sldId id="733" r:id="rId248"/>
    <p:sldId id="583" r:id="rId249"/>
    <p:sldId id="584" r:id="rId250"/>
    <p:sldId id="585" r:id="rId251"/>
    <p:sldId id="609" r:id="rId252"/>
    <p:sldId id="610" r:id="rId253"/>
    <p:sldId id="703" r:id="rId254"/>
    <p:sldId id="611" r:id="rId255"/>
    <p:sldId id="612" r:id="rId256"/>
    <p:sldId id="704" r:id="rId257"/>
    <p:sldId id="613" r:id="rId258"/>
    <p:sldId id="705" r:id="rId259"/>
    <p:sldId id="614" r:id="rId260"/>
    <p:sldId id="1165" r:id="rId261"/>
    <p:sldId id="1166" r:id="rId262"/>
    <p:sldId id="937" r:id="rId263"/>
    <p:sldId id="894" r:id="rId264"/>
    <p:sldId id="532" r:id="rId265"/>
    <p:sldId id="1167" r:id="rId266"/>
    <p:sldId id="1168" r:id="rId267"/>
    <p:sldId id="587" r:id="rId268"/>
    <p:sldId id="675" r:id="rId269"/>
    <p:sldId id="588" r:id="rId270"/>
    <p:sldId id="997" r:id="rId271"/>
    <p:sldId id="706" r:id="rId272"/>
    <p:sldId id="589" r:id="rId273"/>
    <p:sldId id="998" r:id="rId274"/>
    <p:sldId id="856" r:id="rId275"/>
    <p:sldId id="857" r:id="rId276"/>
    <p:sldId id="707" r:id="rId277"/>
    <p:sldId id="815" r:id="rId278"/>
    <p:sldId id="979" r:id="rId279"/>
    <p:sldId id="982" r:id="rId280"/>
    <p:sldId id="983" r:id="rId281"/>
    <p:sldId id="975" r:id="rId282"/>
    <p:sldId id="708" r:id="rId283"/>
    <p:sldId id="593" r:id="rId284"/>
    <p:sldId id="709" r:id="rId285"/>
    <p:sldId id="594" r:id="rId286"/>
    <p:sldId id="710" r:id="rId287"/>
    <p:sldId id="607" r:id="rId288"/>
    <p:sldId id="336" r:id="rId289"/>
    <p:sldId id="337" r:id="rId290"/>
    <p:sldId id="748" r:id="rId291"/>
    <p:sldId id="1034" r:id="rId292"/>
    <p:sldId id="508" r:id="rId293"/>
    <p:sldId id="622" r:id="rId294"/>
    <p:sldId id="1194" r:id="rId295"/>
    <p:sldId id="989" r:id="rId296"/>
    <p:sldId id="987" r:id="rId297"/>
    <p:sldId id="623" r:id="rId298"/>
    <p:sldId id="1035" r:id="rId299"/>
    <p:sldId id="1196" r:id="rId300"/>
    <p:sldId id="990" r:id="rId301"/>
    <p:sldId id="991" r:id="rId302"/>
    <p:sldId id="627" r:id="rId303"/>
    <p:sldId id="628" r:id="rId304"/>
    <p:sldId id="1036" r:id="rId305"/>
    <p:sldId id="626" r:id="rId306"/>
    <p:sldId id="992" r:id="rId307"/>
    <p:sldId id="1037" r:id="rId308"/>
    <p:sldId id="629" r:id="rId309"/>
    <p:sldId id="509" r:id="rId310"/>
    <p:sldId id="1038" r:id="rId311"/>
    <p:sldId id="630" r:id="rId312"/>
    <p:sldId id="1039" r:id="rId313"/>
    <p:sldId id="1082" r:id="rId314"/>
    <p:sldId id="1197" r:id="rId315"/>
    <p:sldId id="818" r:id="rId316"/>
    <p:sldId id="1081" r:id="rId317"/>
    <p:sldId id="631" r:id="rId318"/>
    <p:sldId id="993" r:id="rId319"/>
    <p:sldId id="1083" r:id="rId320"/>
    <p:sldId id="1198" r:id="rId321"/>
    <p:sldId id="913" r:id="rId322"/>
    <p:sldId id="1085" r:id="rId323"/>
    <p:sldId id="632" r:id="rId324"/>
    <p:sldId id="994" r:id="rId325"/>
    <p:sldId id="1084" r:id="rId326"/>
    <p:sldId id="751" r:id="rId327"/>
    <p:sldId id="352" r:id="rId328"/>
    <p:sldId id="633" r:id="rId329"/>
    <p:sldId id="995" r:id="rId330"/>
    <p:sldId id="996" r:id="rId331"/>
    <p:sldId id="1160" r:id="rId332"/>
    <p:sldId id="1161" r:id="rId333"/>
    <p:sldId id="1162" r:id="rId334"/>
    <p:sldId id="368" r:id="rId335"/>
    <p:sldId id="636" r:id="rId336"/>
    <p:sldId id="663" r:id="rId337"/>
    <p:sldId id="664" r:id="rId338"/>
    <p:sldId id="637" r:id="rId339"/>
    <p:sldId id="638" r:id="rId340"/>
    <p:sldId id="712" r:id="rId341"/>
    <p:sldId id="713" r:id="rId342"/>
    <p:sldId id="714" r:id="rId343"/>
    <p:sldId id="379" r:id="rId344"/>
    <p:sldId id="953" r:id="rId345"/>
    <p:sldId id="1018" r:id="rId346"/>
    <p:sldId id="1019" r:id="rId347"/>
    <p:sldId id="1020" r:id="rId348"/>
    <p:sldId id="643" r:id="rId349"/>
    <p:sldId id="642" r:id="rId350"/>
    <p:sldId id="847" r:id="rId351"/>
    <p:sldId id="848" r:id="rId352"/>
    <p:sldId id="640" r:id="rId353"/>
    <p:sldId id="641" r:id="rId354"/>
    <p:sldId id="648" r:id="rId355"/>
    <p:sldId id="649" r:id="rId356"/>
    <p:sldId id="650" r:id="rId357"/>
    <p:sldId id="651" r:id="rId358"/>
    <p:sldId id="652" r:id="rId359"/>
    <p:sldId id="653" r:id="rId360"/>
    <p:sldId id="386" r:id="rId361"/>
    <p:sldId id="654" r:id="rId362"/>
    <p:sldId id="655" r:id="rId363"/>
    <p:sldId id="656" r:id="rId364"/>
    <p:sldId id="397" r:id="rId365"/>
    <p:sldId id="657" r:id="rId366"/>
    <p:sldId id="658" r:id="rId367"/>
    <p:sldId id="659" r:id="rId368"/>
    <p:sldId id="1072" r:id="rId369"/>
    <p:sldId id="285" r:id="rId370"/>
    <p:sldId id="286" r:id="rId371"/>
    <p:sldId id="289" r:id="rId372"/>
    <p:sldId id="290" r:id="rId373"/>
    <p:sldId id="291" r:id="rId374"/>
    <p:sldId id="829" r:id="rId375"/>
    <p:sldId id="830" r:id="rId376"/>
    <p:sldId id="683" r:id="rId377"/>
    <p:sldId id="684" r:id="rId378"/>
    <p:sldId id="682" r:id="rId379"/>
    <p:sldId id="860" r:id="rId380"/>
    <p:sldId id="671" r:id="rId381"/>
    <p:sldId id="672" r:id="rId382"/>
    <p:sldId id="673" r:id="rId383"/>
    <p:sldId id="674" r:id="rId384"/>
    <p:sldId id="360" r:id="rId385"/>
    <p:sldId id="801" r:id="rId386"/>
    <p:sldId id="1148" r:id="rId387"/>
    <p:sldId id="1149" r:id="rId388"/>
    <p:sldId id="851" r:id="rId389"/>
    <p:sldId id="331" r:id="rId390"/>
    <p:sldId id="914" r:id="rId391"/>
    <p:sldId id="852" r:id="rId392"/>
    <p:sldId id="1155" r:id="rId393"/>
    <p:sldId id="1156" r:id="rId394"/>
    <p:sldId id="896" r:id="rId395"/>
    <p:sldId id="1159" r:id="rId396"/>
    <p:sldId id="686" r:id="rId397"/>
    <p:sldId id="685" r:id="rId398"/>
    <p:sldId id="957" r:id="rId399"/>
    <p:sldId id="302" r:id="rId400"/>
    <p:sldId id="303" r:id="rId401"/>
    <p:sldId id="304" r:id="rId402"/>
    <p:sldId id="1130" r:id="rId403"/>
    <p:sldId id="305" r:id="rId404"/>
    <p:sldId id="306" r:id="rId405"/>
    <p:sldId id="307" r:id="rId406"/>
    <p:sldId id="308" r:id="rId407"/>
    <p:sldId id="1131" r:id="rId408"/>
    <p:sldId id="310" r:id="rId409"/>
    <p:sldId id="1132" r:id="rId410"/>
    <p:sldId id="1133" r:id="rId411"/>
    <p:sldId id="313" r:id="rId412"/>
    <p:sldId id="1134" r:id="rId413"/>
    <p:sldId id="1135" r:id="rId414"/>
    <p:sldId id="1136" r:id="rId415"/>
    <p:sldId id="1137" r:id="rId416"/>
    <p:sldId id="1138" r:id="rId417"/>
    <p:sldId id="1139" r:id="rId418"/>
    <p:sldId id="1140" r:id="rId419"/>
    <p:sldId id="1078" r:id="rId420"/>
    <p:sldId id="1141" r:id="rId421"/>
    <p:sldId id="1142" r:id="rId422"/>
    <p:sldId id="1143" r:id="rId423"/>
    <p:sldId id="1144" r:id="rId424"/>
    <p:sldId id="1145" r:id="rId425"/>
    <p:sldId id="1146" r:id="rId426"/>
    <p:sldId id="1147" r:id="rId427"/>
    <p:sldId id="1061" r:id="rId428"/>
    <p:sldId id="1062" r:id="rId429"/>
    <p:sldId id="1063" r:id="rId430"/>
    <p:sldId id="1170" r:id="rId431"/>
    <p:sldId id="1064" r:id="rId432"/>
    <p:sldId id="1065" r:id="rId433"/>
    <p:sldId id="342" r:id="rId434"/>
    <p:sldId id="1067" r:id="rId435"/>
    <p:sldId id="1068" r:id="rId436"/>
    <p:sldId id="727" r:id="rId437"/>
    <p:sldId id="728" r:id="rId438"/>
    <p:sldId id="781" r:id="rId439"/>
    <p:sldId id="1007" r:id="rId440"/>
    <p:sldId id="730" r:id="rId441"/>
    <p:sldId id="1157" r:id="rId442"/>
    <p:sldId id="1158" r:id="rId443"/>
    <p:sldId id="775" r:id="rId444"/>
    <p:sldId id="734" r:id="rId445"/>
    <p:sldId id="735" r:id="rId446"/>
    <p:sldId id="738" r:id="rId447"/>
    <p:sldId id="774" r:id="rId448"/>
    <p:sldId id="737" r:id="rId449"/>
    <p:sldId id="740" r:id="rId450"/>
    <p:sldId id="968" r:id="rId451"/>
    <p:sldId id="969" r:id="rId452"/>
    <p:sldId id="1045" r:id="rId453"/>
    <p:sldId id="986" r:id="rId454"/>
    <p:sldId id="427" r:id="rId455"/>
    <p:sldId id="688" r:id="rId456"/>
    <p:sldId id="689" r:id="rId457"/>
    <p:sldId id="731" r:id="rId458"/>
    <p:sldId id="732" r:id="rId459"/>
    <p:sldId id="758" r:id="rId460"/>
    <p:sldId id="759" r:id="rId461"/>
    <p:sldId id="916" r:id="rId462"/>
    <p:sldId id="917" r:id="rId463"/>
    <p:sldId id="840" r:id="rId464"/>
    <p:sldId id="841" r:id="rId465"/>
    <p:sldId id="939" r:id="rId466"/>
    <p:sldId id="766" r:id="rId467"/>
    <p:sldId id="767" r:id="rId468"/>
    <p:sldId id="776" r:id="rId469"/>
    <p:sldId id="752" r:id="rId470"/>
    <p:sldId id="753" r:id="rId471"/>
    <p:sldId id="764" r:id="rId472"/>
    <p:sldId id="765" r:id="rId473"/>
    <p:sldId id="874" r:id="rId474"/>
    <p:sldId id="946" r:id="rId475"/>
    <p:sldId id="777" r:id="rId476"/>
    <p:sldId id="762" r:id="rId477"/>
    <p:sldId id="763" r:id="rId478"/>
    <p:sldId id="769" r:id="rId479"/>
    <p:sldId id="770" r:id="rId480"/>
    <p:sldId id="873" r:id="rId481"/>
    <p:sldId id="875" r:id="rId482"/>
    <p:sldId id="1069" r:id="rId483"/>
    <p:sldId id="943" r:id="rId484"/>
    <p:sldId id="755" r:id="rId485"/>
    <p:sldId id="754" r:id="rId486"/>
    <p:sldId id="760" r:id="rId487"/>
    <p:sldId id="952" r:id="rId488"/>
    <p:sldId id="768" r:id="rId489"/>
    <p:sldId id="761" r:id="rId490"/>
    <p:sldId id="861" r:id="rId491"/>
    <p:sldId id="862" r:id="rId492"/>
    <p:sldId id="756" r:id="rId493"/>
    <p:sldId id="771" r:id="rId494"/>
    <p:sldId id="876" r:id="rId495"/>
    <p:sldId id="877" r:id="rId496"/>
    <p:sldId id="778" r:id="rId497"/>
    <p:sldId id="779" r:id="rId498"/>
    <p:sldId id="834" r:id="rId499"/>
    <p:sldId id="780" r:id="rId500"/>
    <p:sldId id="833" r:id="rId501"/>
    <p:sldId id="783" r:id="rId502"/>
    <p:sldId id="880" r:id="rId503"/>
    <p:sldId id="881" r:id="rId504"/>
    <p:sldId id="879" r:id="rId505"/>
    <p:sldId id="866" r:id="rId506"/>
    <p:sldId id="878" r:id="rId507"/>
    <p:sldId id="867" r:id="rId508"/>
    <p:sldId id="868" r:id="rId509"/>
    <p:sldId id="870" r:id="rId510"/>
    <p:sldId id="871" r:id="rId511"/>
    <p:sldId id="869" r:id="rId512"/>
    <p:sldId id="1033" r:id="rId513"/>
    <p:sldId id="1021" r:id="rId514"/>
    <p:sldId id="1022" r:id="rId515"/>
    <p:sldId id="1023" r:id="rId516"/>
    <p:sldId id="1024" r:id="rId517"/>
    <p:sldId id="1025" r:id="rId518"/>
    <p:sldId id="1027" r:id="rId519"/>
    <p:sldId id="1028" r:id="rId520"/>
    <p:sldId id="1029" r:id="rId521"/>
    <p:sldId id="1030" r:id="rId522"/>
    <p:sldId id="1032" r:id="rId523"/>
    <p:sldId id="1031" r:id="rId524"/>
    <p:sldId id="885" r:id="rId525"/>
    <p:sldId id="1074" r:id="rId526"/>
    <p:sldId id="976" r:id="rId527"/>
    <p:sldId id="933" r:id="rId528"/>
    <p:sldId id="954" r:id="rId529"/>
    <p:sldId id="788" r:id="rId530"/>
    <p:sldId id="988" r:id="rId531"/>
    <p:sldId id="1026" r:id="rId532"/>
    <p:sldId id="1106" r:id="rId533"/>
    <p:sldId id="858" r:id="rId5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2658E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notesMaster" Target="notesMasters/notesMaster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presProps" Target="presProp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theme" Target="theme/theme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commentAuthors" Target="commentAuthors.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viewProps" Target="viewProp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tableStyles" Target="tableStyles.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414</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7/4/2020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7/4/2020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29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png"/></Relationships>
</file>

<file path=ppt/slides/_rels/slide2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48.gif"/><Relationship Id="rId2" Type="http://schemas.openxmlformats.org/officeDocument/2006/relationships/image" Target="../media/image147.gif"/><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1124744"/>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08324"/>
          </a:xfrm>
          <a:prstGeom prst="rect">
            <a:avLst/>
          </a:prstGeom>
        </p:spPr>
        <p:txBody>
          <a:bodyPr wrap="square">
            <a:spAutoFit/>
          </a:bodyPr>
          <a:lstStyle/>
          <a:p>
            <a:r>
              <a:rPr lang="en-US" sz="2000" dirty="0">
                <a:solidFill>
                  <a:srgbClr val="FF0000"/>
                </a:solidFill>
                <a:latin typeface="Gill Sans MT (Body)"/>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51546684"/>
              </p:ext>
            </p:extLst>
          </p:nvPr>
        </p:nvGraphicFramePr>
        <p:xfrm>
          <a:off x="335360" y="1052145"/>
          <a:ext cx="11521280" cy="4927041"/>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rPr>
                        <a:t>File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rPr>
                        <a:t>Database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9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9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9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9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Centralization</a:t>
                      </a:r>
                      <a:r>
                        <a:rPr lang="en-IN" sz="19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9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9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9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767408" y="3717032"/>
            <a:ext cx="10657184"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a:t>
            </a:r>
            <a:r>
              <a:rPr lang="en-IN" sz="2200" b="1" dirty="0">
                <a:latin typeface="Segoe UI Light" panose="020B0502040204020203" pitchFamily="34" charset="0"/>
                <a:cs typeface="Segoe UI Light" panose="020B0502040204020203" pitchFamily="34" charset="0"/>
              </a:rPr>
              <a:t>USE</a:t>
            </a:r>
            <a:r>
              <a:rPr lang="en-IN" sz="2200" dirty="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db_name</a:t>
            </a:r>
            <a:r>
              <a:rPr lang="en-IN" sz="2200" dirty="0">
                <a:latin typeface="Segoe UI Light" panose="020B0502040204020203" pitchFamily="34" charset="0"/>
                <a:cs typeface="Segoe UI Light" panose="020B0502040204020203" pitchFamily="34" charset="0"/>
              </a:rPr>
              <a:t>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400313" y="2567139"/>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400313" y="3112530"/>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3912" y="2856396"/>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6215" y="4158325"/>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0155" y="4681717"/>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624408" y="1412776"/>
            <a:ext cx="9144000" cy="369332"/>
          </a:xfrm>
          <a:prstGeom prst="rect">
            <a:avLst/>
          </a:prstGeom>
        </p:spPr>
        <p:txBody>
          <a:bodyPr wrap="square">
            <a:spAutoFit/>
          </a:bodyPr>
          <a:lstStyle/>
          <a:p>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369331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 (attribute domain)</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5497488" y="1556792"/>
            <a:ext cx="6480720" cy="707886"/>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551384" y="1015271"/>
            <a:ext cx="11305255" cy="830997"/>
          </a:xfrm>
          <a:prstGeom prst="rect">
            <a:avLst/>
          </a:prstGeom>
          <a:solidFill>
            <a:schemeClr val="bg1"/>
          </a:solidFill>
        </p:spPr>
        <p:txBody>
          <a:bodyPr wrap="square">
            <a:spAutoFit/>
          </a:bodyPr>
          <a:lstStyle/>
          <a:p>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chemeClr val="tx1">
                    <a:lumMod val="50000"/>
                    <a:lumOff val="50000"/>
                  </a:schemeClr>
                </a:solidFill>
                <a:latin typeface="Segoe UI Light" panose="020B0502040204020203" pitchFamily="34" charset="0"/>
                <a:cs typeface="Segoe UI Light" panose="020B0502040204020203" pitchFamily="34" charset="0"/>
              </a:rPr>
              <a:t>identifier </a:t>
            </a:r>
            <a:r>
              <a:rPr lang="en-IN" sz="2400" b="1" dirty="0">
                <a:solidFill>
                  <a:schemeClr val="tx1">
                    <a:lumMod val="50000"/>
                    <a:lumOff val="50000"/>
                  </a:schemeClr>
                </a:solidFill>
                <a:latin typeface="Segoe UI Light" panose="020B0502040204020203" pitchFamily="34" charset="0"/>
                <a:cs typeface="Segoe UI Light" panose="020B0502040204020203" pitchFamily="34" charset="0"/>
              </a:rPr>
              <a:t>( ` )</a:t>
            </a:r>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 or </a:t>
            </a:r>
            <a:r>
              <a:rPr lang="en-IN" sz="2400" b="1" i="1" dirty="0">
                <a:solidFill>
                  <a:schemeClr val="tx1">
                    <a:lumMod val="50000"/>
                    <a:lumOff val="50000"/>
                  </a:schemeClr>
                </a:solidFill>
                <a:latin typeface="Segoe UI Light" panose="020B0502040204020203" pitchFamily="34" charset="0"/>
                <a:cs typeface="Segoe UI Light" panose="020B0502040204020203" pitchFamily="34" charset="0"/>
              </a:rPr>
              <a:t>string quoting </a:t>
            </a:r>
            <a:r>
              <a:rPr lang="en-IN" sz="2400" b="1" dirty="0">
                <a:solidFill>
                  <a:schemeClr val="tx1">
                    <a:lumMod val="50000"/>
                    <a:lumOff val="50000"/>
                  </a:schemeClr>
                </a:solidFill>
                <a:latin typeface="Segoe UI Light" panose="020B0502040204020203" pitchFamily="34" charset="0"/>
                <a:cs typeface="Segoe UI Light" panose="020B0502040204020203" pitchFamily="34" charset="0"/>
              </a:rPr>
              <a:t>( ' </a:t>
            </a:r>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or</a:t>
            </a:r>
            <a:r>
              <a:rPr lang="en-IN" sz="2400" b="1" dirty="0">
                <a:solidFill>
                  <a:schemeClr val="tx1">
                    <a:lumMod val="50000"/>
                    <a:lumOff val="50000"/>
                  </a:schemeClr>
                </a:solidFill>
                <a:latin typeface="Segoe UI Light" panose="020B0502040204020203" pitchFamily="34" charset="0"/>
                <a:cs typeface="Segoe UI Light" panose="020B0502040204020203" pitchFamily="34" charset="0"/>
              </a:rPr>
              <a:t> " )</a:t>
            </a:r>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9277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a:t>
            </a:r>
            <a:r>
              <a:rPr lang="en-IN" sz="2400"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119337" y="1727607"/>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IN" dirty="0">
                <a:latin typeface="Arial" panose="020B0604020202020204" pitchFamily="34" charset="0"/>
                <a:cs typeface="Arial" panose="020B0604020202020204" pitchFamily="34" charset="0"/>
              </a:rPr>
              <a:t>empno  </a:t>
            </a:r>
            <a:r>
              <a:rPr lang="en-US" dirty="0">
                <a:solidFill>
                  <a:srgbClr val="0077AA"/>
                </a:solidFill>
                <a:latin typeface="Arial" panose="020B0604020202020204" pitchFamily="34" charset="0"/>
                <a:cs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EmployeeID</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IN" dirty="0">
                <a:latin typeface="Arial" panose="020B0604020202020204" pitchFamily="34" charset="0"/>
                <a:cs typeface="Arial" panose="020B0604020202020204" pitchFamily="34" charset="0"/>
              </a:rPr>
              <a:t>ID  </a:t>
            </a:r>
            <a:r>
              <a:rPr lang="en-US" dirty="0">
                <a:solidFill>
                  <a:srgbClr val="0077AA"/>
                </a:solidFill>
                <a:latin typeface="Arial" panose="020B0604020202020204" pitchFamily="34" charset="0"/>
                <a:cs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 ID', </a:t>
            </a:r>
            <a:r>
              <a:rPr lang="en-IN" dirty="0">
                <a:latin typeface="Arial" panose="020B0604020202020204" pitchFamily="34" charset="0"/>
                <a:cs typeface="Arial" panose="020B0604020202020204" pitchFamily="34" charset="0"/>
              </a:rPr>
              <a:t>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 Name"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 employee;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9945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263352" y="620688"/>
            <a:ext cx="11377264"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15663"/>
          </a:xfrm>
          <a:prstGeom prst="rect">
            <a:avLst/>
          </a:prstGeom>
        </p:spPr>
        <p:txBody>
          <a:bodyPr wrap="square">
            <a:spAutoFit/>
          </a:bodyPr>
          <a:lstStyle/>
          <a:p>
            <a:r>
              <a:rPr lang="en-IN" sz="2000" dirty="0">
                <a:solidFill>
                  <a:srgbClr val="FF0000"/>
                </a:solidFill>
              </a:rPr>
              <a:t>NOTE: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IF(1 &gt; 2, 2, 3) </a:t>
            </a:r>
            <a:r>
              <a:rPr lang="en-US" dirty="0">
                <a:latin typeface="Arial" panose="020B0604020202020204" pitchFamily="34" charset="0"/>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Arial" panose="020B0604020202020204"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IF(sal = 3000, 'Ok', 'Not Bad') </a:t>
            </a:r>
            <a:r>
              <a:rPr lang="en-US" dirty="0">
                <a:latin typeface="Arial" panose="020B0604020202020204" pitchFamily="34" charset="0"/>
                <a:ea typeface="Times New Roman" panose="02020603050405020304" pitchFamily="18" charset="0"/>
                <a:cs typeface="Arial" panose="020B0604020202020204" pitchFamily="34" charset="0"/>
              </a:rPr>
              <a:t>R1</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IF(sal = 3000 and ename = 'FORD', 'Y', 'N') </a:t>
            </a:r>
            <a:r>
              <a:rPr lang="en-US" dirty="0">
                <a:latin typeface="Arial" panose="020B0604020202020204" pitchFamily="34" charset="0"/>
                <a:ea typeface="Times New Roman" panose="02020603050405020304" pitchFamily="18" charset="0"/>
                <a:cs typeface="Arial" panose="020B0604020202020204" pitchFamily="34" charset="0"/>
              </a:rPr>
              <a:t>R1</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IF(comm is NULL &amp;&amp; ename = 'FORD', 'Y', 'N') </a:t>
            </a:r>
            <a:r>
              <a:rPr lang="en-US" dirty="0">
                <a:latin typeface="Arial" panose="020B0604020202020204"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IF(deptno = 10, 'Sales', IF(deptno = 20 , 'Purchase' ,'N/A')) </a:t>
            </a:r>
            <a:r>
              <a:rPr lang="en-IN" dirty="0">
                <a:latin typeface="Arial" panose="020B0604020202020204" pitchFamily="34" charset="0"/>
                <a:ea typeface="Times New Roman" panose="02020603050405020304" pitchFamily="18" charset="0"/>
                <a:cs typeface="Arial" panose="020B0604020202020204" pitchFamily="34" charset="0"/>
              </a:rPr>
              <a:t>R1</a:t>
            </a:r>
            <a:r>
              <a:rPr lang="en-IN" dirty="0">
                <a:latin typeface="Arial" panose="020B0604020202020204"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t> </a:t>
            </a:r>
            <a:r>
              <a:rPr lang="en-IN" dirty="0">
                <a:solidFill>
                  <a:srgbClr val="3F6971"/>
                </a:solidFill>
                <a:latin typeface="Arial" panose="020B0604020202020204" pitchFamily="34" charset="0"/>
              </a:rPr>
              <a:t>dayofweek</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endParaRPr lang="en-IN" sz="800" dirty="0">
              <a:solidFill>
                <a:srgbClr val="DD4A68"/>
              </a:solidFill>
              <a:latin typeface="Arial" panose="020B0604020202020204" pitchFamily="34" charset="0"/>
              <a:ea typeface="Times New Roman" panose="02020603050405020304" pitchFamily="18" charset="0"/>
            </a:endParaRPr>
          </a:p>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rPr>
              <a:t>dayofweek</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date_add</a:t>
            </a:r>
            <a:r>
              <a:rPr lang="en-IN" dirty="0">
                <a:solidFill>
                  <a:schemeClr val="bg1">
                    <a:lumMod val="65000"/>
                  </a:schemeClr>
                </a:solidFill>
                <a:latin typeface="Arial" panose="020B0604020202020204" pitchFamily="34" charset="0"/>
                <a:ea typeface="Times New Roman" panose="02020603050405020304" pitchFamily="18" charset="0"/>
              </a:rPr>
              <a:t> (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day</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weekday</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date_add</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day</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'%Y'</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facts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261407" y="2349433"/>
            <a:ext cx="9145016" cy="1077218"/>
          </a:xfrm>
          <a:prstGeom prst="rect">
            <a:avLst/>
          </a:prstGeom>
          <a:noFill/>
        </p:spPr>
        <p:txBody>
          <a:bodyPr wrap="square" rtlCol="0">
            <a:spAutoFit/>
          </a:bodyPr>
          <a:lstStyle/>
          <a:p>
            <a:r>
              <a:rPr lang="en-US" sz="2400" dirty="0">
                <a:solidFill>
                  <a:srgbClr val="FF0000"/>
                </a:solidFill>
                <a:latin typeface="Gill Sans MT (Body)"/>
                <a:cs typeface="Arial" panose="020B0604020202020204" pitchFamily="34" charset="0"/>
              </a:rPr>
              <a:t>Remember:</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330354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Arial" panose="020B0604020202020204" pitchFamily="34" charset="0"/>
                <a:ea typeface="Times New Roman" panose="02020603050405020304" pitchFamily="18" charset="0"/>
              </a:rPr>
              <a:t>abs</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bg2">
                    <a:lumMod val="50000"/>
                  </a:schemeClr>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26737"/>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Segoe UI Light" panose="020B0502040204020203" pitchFamily="34" charset="0"/>
                <a:ea typeface="Calibri" panose="020F0502020204030204" pitchFamily="34" charset="0"/>
                <a:cs typeface="Segoe UI Light" panose="020B0502040204020203" pitchFamily="34" charset="0"/>
              </a:rPr>
              <a:t>using JOINS</a:t>
            </a:r>
            <a:r>
              <a:rPr lang="en-IN" sz="2000" dirty="0">
                <a:latin typeface="Segoe UI Light" panose="020B0502040204020203" pitchFamily="34"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tbl_name</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ORDER BY</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a</a:t>
            </a:r>
            <a:r>
              <a:rPr lang="en-IN" dirty="0">
                <a:solidFill>
                  <a:srgbClr val="9999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 </a:t>
            </a:r>
            <a:r>
              <a:rPr lang="en-IN" dirty="0">
                <a:solidFill>
                  <a:srgbClr val="0077AA"/>
                </a:solidFill>
                <a:latin typeface="Arial" panose="020B0604020202020204" pitchFamily="34" charset="0"/>
                <a:cs typeface="Arial" panose="020B0604020202020204" pitchFamily="34" charset="0"/>
              </a:rPr>
              <a:t>FROM</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tbl_name</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ORDER BY</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129897"/>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780928"/>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latin typeface="Arial" panose="020B0604020202020204" pitchFamily="34" charset="0"/>
                <a:ea typeface="Times New Roman" panose="02020603050405020304" pitchFamily="18" charset="0"/>
              </a:rPr>
              <a:t>comm;</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latin typeface="Arial" panose="020B0604020202020204" pitchFamily="34" charset="0"/>
                <a:ea typeface="Times New Roman" panose="02020603050405020304" pitchFamily="18" charset="0"/>
              </a:rPr>
              <a:t>comm</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dirty="0">
                <a:latin typeface="Arial" panose="020B0604020202020204" pitchFamily="34" charset="0"/>
                <a:cs typeface="Arial" panose="020B0604020202020204" pitchFamily="34" charset="0"/>
              </a:rPr>
              <a:t>ename, </a:t>
            </a:r>
            <a:r>
              <a:rPr lang="en-IN" dirty="0">
                <a:solidFill>
                  <a:srgbClr val="DD4A68"/>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solidFill>
                  <a:srgbClr val="DD4A68"/>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a:t>
            </a:r>
            <a:r>
              <a:rPr lang="en-IN" dirty="0">
                <a:solidFill>
                  <a:srgbClr val="DD4A68"/>
                </a:solidFill>
                <a:latin typeface="Arial" panose="020B0604020202020204" pitchFamily="34" charset="0"/>
                <a:ea typeface="Times New Roman" panose="02020603050405020304" pitchFamily="18" charset="0"/>
              </a:rPr>
              <a:t> desc</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3</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'manager'</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US"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solidFill>
                  <a:srgbClr val="DD4A68"/>
                </a:solidFill>
                <a:latin typeface="Arial" panose="020B0604020202020204" pitchFamily="34" charset="0"/>
                <a:ea typeface="Times New Roman" panose="02020603050405020304" pitchFamily="18" charset="0"/>
              </a:rPr>
              <a:t>ISNULL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a:t>
            </a:r>
            <a:r>
              <a:rPr lang="en-IN" dirty="0">
                <a:latin typeface="Arial" panose="020B0604020202020204" pitchFamily="34" charset="0"/>
                <a:ea typeface="Times New Roman" panose="02020603050405020304" pitchFamily="18" charset="0"/>
              </a:rPr>
              <a:t>'e'</a:t>
            </a:r>
            <a:r>
              <a:rPr lang="en-IN" dirty="0">
                <a:solidFill>
                  <a:srgbClr val="000000"/>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07606583"/>
              </p:ext>
            </p:extLst>
          </p:nvPr>
        </p:nvGraphicFramePr>
        <p:xfrm>
          <a:off x="325647" y="1628800"/>
          <a:ext cx="8839200" cy="303784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1" y="5339189"/>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85004574"/>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a:t>
                      </a: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a:t>
                      </a: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84489557"/>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191344" y="3932166"/>
            <a:ext cx="1165391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360" y="2464388"/>
            <a:ext cx="11449272"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ename</a:t>
            </a:r>
            <a:r>
              <a:rPr lang="en-US" dirty="0">
                <a:solidFill>
                  <a:srgbClr val="006C86"/>
                </a:solidFill>
                <a:latin typeface="Arial" panose="020B0604020202020204" pitchFamily="34" charset="0"/>
                <a:cs typeface="Arial" panose="020B0604020202020204" pitchFamily="34" charset="0"/>
              </a:rPr>
              <a:t> </a:t>
            </a:r>
            <a:r>
              <a:rPr lang="en-US" dirty="0">
                <a:solidFill>
                  <a:schemeClr val="accent5">
                    <a:lumMod val="75000"/>
                  </a:schemeClr>
                </a:solidFill>
                <a:latin typeface="Arial" panose="020B0604020202020204" pitchFamily="34" charset="0"/>
                <a:cs typeface="Arial" panose="020B0604020202020204" pitchFamily="34" charset="0"/>
              </a:rPr>
              <a:t>=</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or 1 </a:t>
            </a:r>
            <a:r>
              <a:rPr lang="en-US" dirty="0">
                <a:solidFill>
                  <a:schemeClr val="accent5">
                    <a:lumMod val="7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 </a:t>
            </a:r>
            <a:r>
              <a:rPr lang="en-US" dirty="0">
                <a:solidFill>
                  <a:schemeClr val="accent5">
                    <a:lumMod val="75000"/>
                  </a:schemeClr>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323439"/>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Open Sans"/>
                <a:cs typeface="Courier New" panose="02070309020205020404" pitchFamily="49" charset="0"/>
              </a:rPr>
              <a:t>"</a:t>
            </a:r>
            <a:r>
              <a:rPr lang="en-IN" i="1" dirty="0">
                <a:solidFill>
                  <a:schemeClr val="bg2">
                    <a:lumMod val="25000"/>
                  </a:schemeClr>
                </a:solidFill>
                <a:latin typeface="Open Sans"/>
                <a:cs typeface="Courier New" panose="02070309020205020404" pitchFamily="49" charset="0"/>
              </a:rPr>
              <a:t>IS NULL</a:t>
            </a:r>
            <a:r>
              <a:rPr lang="en-IN" dirty="0">
                <a:solidFill>
                  <a:schemeClr val="bg2">
                    <a:lumMod val="25000"/>
                  </a:schemeClr>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solidFill>
                <a:schemeClr val="bg2">
                  <a:lumMod val="25000"/>
                </a:schemeClr>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chemeClr val="bg2">
                    <a:lumMod val="25000"/>
                  </a:schemeClr>
                </a:solidFill>
                <a:latin typeface="Open Sans"/>
                <a:cs typeface="Courier New" panose="02070309020205020404" pitchFamily="49" charset="0"/>
              </a:rPr>
              <a:t>“</a:t>
            </a:r>
            <a:r>
              <a:rPr lang="en-IN" i="1" dirty="0">
                <a:solidFill>
                  <a:schemeClr val="bg2">
                    <a:lumMod val="25000"/>
                  </a:schemeClr>
                </a:solidFill>
                <a:latin typeface="Open Sans"/>
                <a:cs typeface="Courier New" panose="02070309020205020404" pitchFamily="49" charset="0"/>
              </a:rPr>
              <a:t>IS NOT NULL</a:t>
            </a:r>
            <a:r>
              <a:rPr lang="en-IN" dirty="0">
                <a:solidFill>
                  <a:schemeClr val="bg2">
                    <a:lumMod val="25000"/>
                  </a:schemeClr>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empno, ename, job, sal, comm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tx1">
                    <a:lumMod val="85000"/>
                    <a:lumOff val="15000"/>
                  </a:schemeClr>
                </a:solidFill>
                <a:latin typeface="Liberation Mono"/>
              </a:rPr>
              <a:t>empno, ename, job, sal, comm</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a:t>
            </a:r>
            <a:r>
              <a:rPr lang="en-IN" dirty="0">
                <a:solidFill>
                  <a:schemeClr val="tx1">
                    <a:lumMod val="85000"/>
                    <a:lumOff val="15000"/>
                  </a:schemeClr>
                </a:solidFill>
                <a:latin typeface="Liberation Mono"/>
              </a:rPr>
              <a:t>emp</a:t>
            </a:r>
            <a:r>
              <a:rPr lang="en-IN" dirty="0">
                <a:latin typeface="Liberation Mono"/>
              </a:rPr>
              <a:t>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chemeClr val="tx1">
                    <a:lumMod val="85000"/>
                    <a:lumOff val="15000"/>
                  </a:schemeClr>
                </a:solidFill>
                <a:latin typeface="Liberation Mono"/>
              </a:rPr>
              <a:t>comm</a:t>
            </a:r>
            <a:r>
              <a:rPr lang="en-IN" dirty="0">
                <a:latin typeface="Liberation Mono"/>
              </a:rPr>
              <a:t> is </a:t>
            </a:r>
            <a:r>
              <a:rPr lang="en-IN" dirty="0">
                <a:solidFill>
                  <a:schemeClr val="accent4">
                    <a:lumMod val="50000"/>
                  </a:schemeClr>
                </a:solidFill>
                <a:latin typeface="Liberation Mono"/>
              </a:rPr>
              <a:t>TRUE</a:t>
            </a:r>
            <a:r>
              <a:rPr lang="en-IN" dirty="0">
                <a:latin typeface="Liberation Mono"/>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or True;</a:t>
            </a:r>
          </a:p>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in</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expr LIKE pat [ESCAPE 'escape_char']</a:t>
            </a:r>
            <a:endParaRPr lang="en-US" sz="2000" dirty="0">
              <a:solidFill>
                <a:srgbClr val="0077AA"/>
              </a:solidFill>
              <a:latin typeface="Liberation Mono"/>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emp</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0000"/>
                </a:solidFill>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'smith'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20145075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ename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2116583"/>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p:txBody>
      </p:sp>
      <p:sp>
        <p:nvSpPr>
          <p:cNvPr id="2" name="Rectangle 1"/>
          <p:cNvSpPr/>
          <p:nvPr/>
        </p:nvSpPr>
        <p:spPr>
          <a:xfrm>
            <a:off x="335360" y="1203252"/>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206709" y="4172700"/>
            <a:ext cx="1030889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551384" y="1613699"/>
            <a:ext cx="10873208" cy="129586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latin typeface="Liberation Mono"/>
                <a:ea typeface="Times New Roman" panose="02020603050405020304" pitchFamily="18" charset="0"/>
              </a:rPr>
              <a:t>(job)</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emp</a:t>
            </a:r>
            <a:r>
              <a:rPr lang="en-US" dirty="0">
                <a:solidFill>
                  <a:srgbClr val="DD4A68"/>
                </a:solidFill>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NOT</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0</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1711366"/>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a:p>
            <a:pPr>
              <a:lnSpc>
                <a:spcPct val="150000"/>
              </a:lnSpc>
            </a:pPr>
            <a:r>
              <a:rPr lang="en-US" sz="2000"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solidFill>
                  <a:srgbClr val="006C86"/>
                </a:solidFill>
                <a:latin typeface="Palatino Linotype" panose="02040502050505030304" pitchFamily="18"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19875729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Liberation Mono"/>
                <a:ea typeface="Times New Roman" panose="02020603050405020304" pitchFamily="18"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1142985"/>
            <a:ext cx="11501518" cy="646331"/>
          </a:xfrm>
          <a:prstGeom prst="rect">
            <a:avLst/>
          </a:prstGeom>
        </p:spPr>
        <p:txBody>
          <a:bodyPr wrap="square">
            <a:spAutoFit/>
          </a:bodyPr>
          <a:lstStyle/>
          <a:p>
            <a:r>
              <a:rPr lang="en-US" dirty="0"/>
              <a:t>The CROSS JOIN gets a row from the first table (r</a:t>
            </a:r>
            <a:r>
              <a:rPr lang="en-US" baseline="-25000" dirty="0"/>
              <a:t>1</a:t>
            </a:r>
            <a:r>
              <a:rPr lang="en-US" dirty="0"/>
              <a:t>) and then creates a new row for every row in the second table (r</a:t>
            </a:r>
            <a:r>
              <a:rPr lang="en-US" baseline="-25000" dirty="0"/>
              <a:t>2</a:t>
            </a:r>
            <a:r>
              <a:rPr lang="en-US" dirty="0"/>
              <a:t>). It then does the same for the next row for in the first table (r</a:t>
            </a:r>
            <a:r>
              <a:rPr lang="en-US" baseline="-25000" dirty="0"/>
              <a:t>1</a:t>
            </a:r>
            <a:r>
              <a:rPr lang="en-US" dirty="0"/>
              <a:t>) and so on.</a:t>
            </a:r>
          </a:p>
        </p:txBody>
      </p:sp>
      <p:pic>
        <p:nvPicPr>
          <p:cNvPr id="1026" name="Picture 2"/>
          <p:cNvPicPr>
            <a:picLocks noChangeAspect="1" noChangeArrowheads="1"/>
          </p:cNvPicPr>
          <p:nvPr/>
        </p:nvPicPr>
        <p:blipFill>
          <a:blip r:embed="rId2"/>
          <a:srcRect/>
          <a:stretch>
            <a:fillRect/>
          </a:stretch>
        </p:blipFill>
        <p:spPr bwMode="auto">
          <a:xfrm>
            <a:off x="1346230" y="2205058"/>
            <a:ext cx="8821737" cy="4152900"/>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2539258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endParaRPr lang="en-US" sz="800" dirty="0">
                <a:solidFill>
                  <a:srgbClr val="006C86"/>
                </a:solidFill>
                <a:latin typeface="Liberation Mono"/>
              </a:endParaRPr>
            </a:p>
            <a:p>
              <a:r>
                <a:rPr lang="en-US" sz="2400" dirty="0">
                  <a:solidFill>
                    <a:srgbClr val="006C86"/>
                  </a:solidFill>
                  <a:latin typeface="Liberation Mono"/>
                </a:rPr>
                <a:t>A x B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endParaRPr lang="en-US" sz="800" dirty="0">
                <a:solidFill>
                  <a:srgbClr val="006C86"/>
                </a:solidFill>
                <a:latin typeface="Liberation Mono"/>
              </a:endParaRPr>
            </a:p>
            <a:p>
              <a:r>
                <a:rPr lang="en-US" sz="2400" dirty="0">
                  <a:solidFill>
                    <a:srgbClr val="006C86"/>
                  </a:solidFill>
                  <a:latin typeface="Liberation Mono"/>
                </a:rPr>
                <a:t>A x B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endParaRPr lang="en-US" sz="800" dirty="0">
                <a:solidFill>
                  <a:srgbClr val="006C86"/>
                </a:solidFill>
                <a:latin typeface="Liberation Mono"/>
              </a:endParaRPr>
            </a:p>
            <a:p>
              <a:r>
                <a:rPr lang="en-US" sz="2400" dirty="0">
                  <a:solidFill>
                    <a:srgbClr val="006C86"/>
                  </a:solidFill>
                  <a:latin typeface="Liberation Mono"/>
                </a:rPr>
                <a:t>A x B</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23259" y="1950511"/>
            <a:ext cx="5450838"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384032" y="1556792"/>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449552" y="4204491"/>
            <a:ext cx="4318855" cy="2689099"/>
          </a:xfrm>
          <a:prstGeom prst="rect">
            <a:avLst/>
          </a:prstGeom>
        </p:spPr>
      </p:pic>
    </p:spTree>
    <p:extLst>
      <p:ext uri="{BB962C8B-B14F-4D97-AF65-F5344CB8AC3E}">
        <p14:creationId xmlns:p14="http://schemas.microsoft.com/office/powerpoint/2010/main" val="309994823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340768"/>
            <a:ext cx="11665296"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13" name="Picture 12"/>
          <p:cNvPicPr>
            <a:picLocks noChangeAspect="1"/>
          </p:cNvPicPr>
          <p:nvPr/>
        </p:nvPicPr>
        <p:blipFill>
          <a:blip r:embed="rId2" cstate="print"/>
          <a:stretch>
            <a:fillRect/>
          </a:stretch>
        </p:blipFill>
        <p:spPr>
          <a:xfrm>
            <a:off x="127226" y="2531530"/>
            <a:ext cx="5760639" cy="4135639"/>
          </a:xfrm>
          <a:prstGeom prst="rect">
            <a:avLst/>
          </a:prstGeom>
        </p:spPr>
      </p:pic>
      <p:pic>
        <p:nvPicPr>
          <p:cNvPr id="14" name="Picture 13"/>
          <p:cNvPicPr>
            <a:picLocks noChangeAspect="1"/>
          </p:cNvPicPr>
          <p:nvPr/>
        </p:nvPicPr>
        <p:blipFill>
          <a:blip r:embed="rId3" cstate="print"/>
          <a:stretch>
            <a:fillRect/>
          </a:stretch>
        </p:blipFill>
        <p:spPr>
          <a:xfrm>
            <a:off x="6168008" y="2563489"/>
            <a:ext cx="5760639" cy="4166224"/>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4" cstate="print"/>
          <a:stretch>
            <a:fillRect/>
          </a:stretch>
        </p:blipFill>
        <p:spPr>
          <a:xfrm>
            <a:off x="263352" y="1586903"/>
            <a:ext cx="6619504" cy="1759395"/>
          </a:xfrm>
          <a:prstGeom prst="rect">
            <a:avLst/>
          </a:prstGeom>
        </p:spPr>
      </p:pic>
      <p:sp>
        <p:nvSpPr>
          <p:cNvPr id="2" name="Rectangle 1"/>
          <p:cNvSpPr/>
          <p:nvPr/>
        </p:nvSpPr>
        <p:spPr>
          <a:xfrm>
            <a:off x="263352" y="3504045"/>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type, cost </a:t>
            </a:r>
            <a:r>
              <a:rPr lang="en-US" dirty="0">
                <a:solidFill>
                  <a:srgbClr val="0077AA"/>
                </a:solidFill>
                <a:latin typeface="Liberation Mono"/>
                <a:ea typeface="Times New Roman" panose="02020603050405020304" pitchFamily="18" charset="0"/>
              </a:rPr>
              <a:t>FROM</a:t>
            </a:r>
            <a:r>
              <a:rPr lang="en-US" dirty="0">
                <a:latin typeface="Liberation Mono"/>
              </a:rPr>
              <a:t> book, available;</a:t>
            </a:r>
          </a:p>
        </p:txBody>
      </p:sp>
      <p:pic>
        <p:nvPicPr>
          <p:cNvPr id="5" name="Picture 4"/>
          <p:cNvPicPr>
            <a:picLocks noChangeAspect="1"/>
          </p:cNvPicPr>
          <p:nvPr/>
        </p:nvPicPr>
        <p:blipFill>
          <a:blip r:embed="rId5" cstate="print"/>
          <a:stretch>
            <a:fillRect/>
          </a:stretch>
        </p:blipFill>
        <p:spPr>
          <a:xfrm>
            <a:off x="263352" y="3942101"/>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407368" y="2302357"/>
            <a:ext cx="454598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book</a:t>
            </a:r>
            <a:r>
              <a:rPr lang="en-IN" dirty="0">
                <a:solidFill>
                  <a:srgbClr val="E0D612"/>
                </a:solidFill>
                <a:latin typeface="Liberation Mono"/>
                <a:cs typeface="Arial" panose="020B0604020202020204" pitchFamily="34" charset="0"/>
              </a:rPr>
              <a:t> 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rPr>
              <a:t> available;</a:t>
            </a:r>
          </a:p>
        </p:txBody>
      </p:sp>
      <p:pic>
        <p:nvPicPr>
          <p:cNvPr id="11" name="Picture 10"/>
          <p:cNvPicPr>
            <a:picLocks noChangeAspect="1"/>
          </p:cNvPicPr>
          <p:nvPr/>
        </p:nvPicPr>
        <p:blipFill>
          <a:blip r:embed="rId2" cstate="print"/>
          <a:stretch>
            <a:fillRect/>
          </a:stretch>
        </p:blipFill>
        <p:spPr>
          <a:xfrm>
            <a:off x="407368" y="2945136"/>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77264" cy="1015663"/>
          </a:xfrm>
          <a:prstGeom prst="rect">
            <a:avLst/>
          </a:prstGeom>
        </p:spPr>
        <p:txBody>
          <a:bodyPr wrap="square">
            <a:spAutoFit/>
          </a:bodyPr>
          <a:lstStyle/>
          <a:p>
            <a:r>
              <a:rPr lang="en-US" sz="2000" dirty="0"/>
              <a:t>An equi join is a join with a join condition containing an equality operator. An equijoin returns only the rows that have equivalent values for the specified columns. An inner join is a join of two or more tables that returns only those rows (compared using a comparison operator) that satisfy the join condition.</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8" y="836712"/>
            <a:ext cx="11305256" cy="923330"/>
          </a:xfrm>
          <a:prstGeom prst="rect">
            <a:avLst/>
          </a:prstGeom>
        </p:spPr>
        <p:txBody>
          <a:bodyPr wrap="square">
            <a:spAutoFit/>
          </a:bodyPr>
          <a:lstStyle/>
          <a:p>
            <a:r>
              <a:rPr lang="en-US" b="1" dirty="0"/>
              <a:t>Use</a:t>
            </a:r>
            <a:r>
              <a:rPr lang="en-US" dirty="0"/>
              <a:t> an  </a:t>
            </a:r>
            <a:r>
              <a:rPr lang="en-US" b="1" dirty="0"/>
              <a:t>INNER JOIN</a:t>
            </a:r>
            <a:r>
              <a:rPr lang="en-US" dirty="0"/>
              <a:t> when you need to match rows from two tables. Rows that match remain in the result, those that don't are rejected. The match condition is commonly called the </a:t>
            </a:r>
            <a:r>
              <a:rPr lang="en-US" b="1" dirty="0"/>
              <a:t>join</a:t>
            </a:r>
            <a:r>
              <a:rPr lang="en-US" dirty="0"/>
              <a:t> condition. </a:t>
            </a:r>
            <a:r>
              <a:rPr lang="en-US" dirty="0">
                <a:latin typeface="Palatino Linotype" pitchFamily="18" charset="0"/>
              </a:rPr>
              <a:t>Inner/ equi Join</a:t>
            </a:r>
            <a:r>
              <a:rPr lang="en-IN" dirty="0">
                <a:latin typeface="Palatino Linotype" pitchFamily="18" charset="0"/>
              </a:rPr>
              <a:t> returns rows when there is at least one match in both tables.</a:t>
            </a:r>
          </a:p>
        </p:txBody>
      </p:sp>
      <p:sp>
        <p:nvSpPr>
          <p:cNvPr id="6" name="Rectangle 5"/>
          <p:cNvSpPr/>
          <p:nvPr/>
        </p:nvSpPr>
        <p:spPr>
          <a:xfrm>
            <a:off x="479376" y="1988841"/>
            <a:ext cx="11233248" cy="646331"/>
          </a:xfrm>
          <a:prstGeom prst="rect">
            <a:avLst/>
          </a:prstGeom>
        </p:spPr>
        <p:txBody>
          <a:bodyPr wrap="square">
            <a:spAutoFit/>
          </a:bodyPr>
          <a:lstStyle/>
          <a:p>
            <a:r>
              <a:rPr lang="en-US" dirty="0"/>
              <a:t>The following table illustrates the inner join of two tables r</a:t>
            </a:r>
            <a:r>
              <a:rPr lang="en-US" baseline="-25000" dirty="0"/>
              <a:t>1</a:t>
            </a:r>
            <a:r>
              <a:rPr lang="en-US" dirty="0"/>
              <a:t> (AC-1, AC-2, AC-3, AC-4, AC-5) and r</a:t>
            </a:r>
            <a:r>
              <a:rPr lang="en-US" baseline="-25000" dirty="0"/>
              <a:t>2</a:t>
            </a:r>
            <a:r>
              <a:rPr lang="en-US" dirty="0"/>
              <a:t> (C-1, C-2, C-3, C-4). The result includes rows: (2,A), (3,B),a dn (4,C) as they have the same patterns.</a:t>
            </a:r>
          </a:p>
        </p:txBody>
      </p:sp>
      <p:pic>
        <p:nvPicPr>
          <p:cNvPr id="23" name="Picture 22"/>
          <p:cNvPicPr>
            <a:picLocks noChangeAspect="1"/>
          </p:cNvPicPr>
          <p:nvPr/>
        </p:nvPicPr>
        <p:blipFill>
          <a:blip r:embed="rId2"/>
          <a:stretch>
            <a:fillRect/>
          </a:stretch>
        </p:blipFill>
        <p:spPr>
          <a:xfrm>
            <a:off x="1127448" y="2910864"/>
            <a:ext cx="9505056" cy="3398456"/>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994128"/>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employee e, address a </a:t>
            </a:r>
            <a:r>
              <a:rPr lang="en-US" dirty="0">
                <a:solidFill>
                  <a:srgbClr val="E0D612"/>
                </a:solidFill>
                <a:latin typeface="Liberation Mono"/>
                <a:cs typeface="Arial" panose="020B0604020202020204" pitchFamily="34" charset="0"/>
              </a:rPr>
              <a:t>WHERE</a:t>
            </a:r>
            <a:r>
              <a:rPr lang="en-US" dirty="0">
                <a:latin typeface="Liberation Mono"/>
              </a:rPr>
              <a:t> e.id = a.employeeid;</a:t>
            </a:r>
          </a:p>
        </p:txBody>
      </p:sp>
      <p:pic>
        <p:nvPicPr>
          <p:cNvPr id="2" name="Picture 1"/>
          <p:cNvPicPr>
            <a:picLocks noChangeAspect="1"/>
          </p:cNvPicPr>
          <p:nvPr/>
        </p:nvPicPr>
        <p:blipFill>
          <a:blip r:embed="rId2" cstate="print"/>
          <a:stretch>
            <a:fillRect/>
          </a:stretch>
        </p:blipFill>
        <p:spPr>
          <a:xfrm>
            <a:off x="263352" y="1628800"/>
            <a:ext cx="11449272" cy="4824540"/>
          </a:xfrm>
          <a:prstGeom prst="rect">
            <a:avLst/>
          </a:prstGeom>
        </p:spPr>
      </p:pic>
      <p:sp>
        <p:nvSpPr>
          <p:cNvPr id="5" name="Rectangle 4">
            <a:extLst>
              <a:ext uri="{FF2B5EF4-FFF2-40B4-BE49-F238E27FC236}">
                <a16:creationId xmlns:a16="http://schemas.microsoft.com/office/drawing/2014/main" id="{FAE17E6E-7780-424A-96A8-AE9802A33FA2}"/>
              </a:ext>
            </a:extLst>
          </p:cNvPr>
          <p:cNvSpPr/>
          <p:nvPr/>
        </p:nvSpPr>
        <p:spPr>
          <a:xfrm>
            <a:off x="4756314" y="1628800"/>
            <a:ext cx="1656184" cy="48245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993916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830997"/>
          </a:xfrm>
          <a:prstGeom prst="rect">
            <a:avLst/>
          </a:prstGeom>
        </p:spPr>
        <p:txBody>
          <a:bodyPr wrap="square">
            <a:spAutoFit/>
          </a:bodyPr>
          <a:lstStyle/>
          <a:p>
            <a:r>
              <a:rPr lang="en-US" sz="2000" dirty="0"/>
              <a:t>The inner join is one of the most commonly used joins in SQL. The inner join clause allows you to query data from two or more related tables.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0" y="2636912"/>
            <a:ext cx="12192000"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54638"/>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31611FD8-4903-44C9-9141-992330F7C33F}"/>
              </a:ext>
            </a:extLst>
          </p:cNvPr>
          <p:cNvSpPr/>
          <p:nvPr/>
        </p:nvSpPr>
        <p:spPr>
          <a:xfrm>
            <a:off x="3690708" y="2675949"/>
            <a:ext cx="1296144" cy="29975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96499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96127" y="2645142"/>
            <a:ext cx="11819967"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1" name="Rectangle 10">
            <a:extLst>
              <a:ext uri="{FF2B5EF4-FFF2-40B4-BE49-F238E27FC236}">
                <a16:creationId xmlns:a16="http://schemas.microsoft.com/office/drawing/2014/main" id="{528A75D3-DFF0-457D-9CEE-77EA908DA6DD}"/>
              </a:ext>
            </a:extLst>
          </p:cNvPr>
          <p:cNvSpPr/>
          <p:nvPr/>
        </p:nvSpPr>
        <p:spPr>
          <a:xfrm>
            <a:off x="108681" y="5854638"/>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Tree>
    <p:extLst>
      <p:ext uri="{BB962C8B-B14F-4D97-AF65-F5344CB8AC3E}">
        <p14:creationId xmlns:p14="http://schemas.microsoft.com/office/powerpoint/2010/main" val="390655757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t>The NATURAL JOIN is such a join that performs the same task as an INNER JOIN. </a:t>
            </a:r>
            <a:r>
              <a:rPr lang="en-US" sz="2000" dirty="0"/>
              <a:t>NATURAL JOIN does not use any comparison operator. We can perform a NATURAL JOIN only if there is at least one common attribute that exists between two relations. In addition, the attributes must have the same name and domain. </a:t>
            </a:r>
            <a:r>
              <a:rPr lang="en-IN" sz="2000" dirty="0"/>
              <a:t>When this join condition gets applied always the duplicates of the common columns get eliminated from the result.</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Difference between 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62880085"/>
              </p:ext>
            </p:extLst>
          </p:nvPr>
        </p:nvGraphicFramePr>
        <p:xfrm>
          <a:off x="263351" y="800700"/>
          <a:ext cx="11665296" cy="5539101"/>
        </p:xfrm>
        <a:graphic>
          <a:graphicData uri="http://schemas.openxmlformats.org/drawingml/2006/table">
            <a:tbl>
              <a:tblPr/>
              <a:tblGrid>
                <a:gridCol w="5832648">
                  <a:extLst>
                    <a:ext uri="{9D8B030D-6E8A-4147-A177-3AD203B41FA5}">
                      <a16:colId xmlns:a16="http://schemas.microsoft.com/office/drawing/2014/main" val="20000"/>
                    </a:ext>
                  </a:extLst>
                </a:gridCol>
                <a:gridCol w="5832648">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0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0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a:t>
                      </a:r>
                      <a:br>
                        <a:rPr lang="en-US" sz="1800" b="0" dirty="0">
                          <a:latin typeface="Palatino Linotype" pitchFamily="18" charset="0"/>
                        </a:rPr>
                      </a:br>
                      <a:r>
                        <a:rPr lang="en-US" sz="1800" b="0" dirty="0">
                          <a:latin typeface="Palatino Linotype" pitchFamily="18" charset="0"/>
                        </a:rPr>
                        <a:t>FROM table1 INNER JOIN table2 ON table1.Column_Name = table2.Column_Name;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a:t>
                      </a:r>
                      <a:br>
                        <a:rPr lang="en-US" sz="1800" b="0" dirty="0">
                          <a:latin typeface="Palatino Linotype" pitchFamily="18" charset="0"/>
                        </a:rPr>
                      </a:br>
                      <a:r>
                        <a:rPr lang="en-US" sz="1800" b="0" dirty="0">
                          <a:latin typeface="Palatino Linotype" pitchFamily="18" charset="0"/>
                        </a:rPr>
                        <a:t>FROM table1 NATURAL JOIN table2;</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3647215"/>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8" y="1824611"/>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6" name="Rectangle 5">
            <a:extLst>
              <a:ext uri="{FF2B5EF4-FFF2-40B4-BE49-F238E27FC236}">
                <a16:creationId xmlns:a16="http://schemas.microsoft.com/office/drawing/2014/main" id="{4AD07FD3-7801-4AF0-9699-C30375735863}"/>
              </a:ext>
            </a:extLst>
          </p:cNvPr>
          <p:cNvSpPr/>
          <p:nvPr/>
        </p:nvSpPr>
        <p:spPr>
          <a:xfrm>
            <a:off x="1676400" y="4725144"/>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itchFamily="18" charset="0"/>
              </a:rPr>
              <a:t>Suppose, we want to join two tables: A and B. SQL left outer join returns all rows in the left table (A) and all the matching rows found in the right table (B). It means the result of the SQL left join always contains the rows in the left table. </a:t>
            </a:r>
            <a:r>
              <a:rPr lang="en-US" dirty="0"/>
              <a:t>. If no matching rows found in the right table, NULL are displayed.</a:t>
            </a:r>
            <a:endParaRPr lang="en-US" dirty="0">
              <a:latin typeface="Palatino Linotype" pitchFamily="18" charset="0"/>
            </a:endParaRPr>
          </a:p>
        </p:txBody>
      </p:sp>
      <p:sp>
        <p:nvSpPr>
          <p:cNvPr id="36" name="Rectangle 35"/>
          <p:cNvSpPr/>
          <p:nvPr/>
        </p:nvSpPr>
        <p:spPr>
          <a:xfrm>
            <a:off x="380960" y="1711100"/>
            <a:ext cx="11501518" cy="646331"/>
          </a:xfrm>
          <a:prstGeom prst="rect">
            <a:avLst/>
          </a:prstGeom>
        </p:spPr>
        <p:txBody>
          <a:bodyPr wrap="square">
            <a:spAutoFit/>
          </a:bodyPr>
          <a:lstStyle/>
          <a:p>
            <a:r>
              <a:rPr lang="en-US" dirty="0"/>
              <a:t>The following example the LEFT JOIN of two tables T1(AC-1, AC-2, AC-3, AC-4, AC-5) and T2(C-1, C-2, C-3, C-4). The LEFT JOIN will match rows from the T1 table with the rows from T2 table using patterns:</a:t>
            </a:r>
          </a:p>
        </p:txBody>
      </p:sp>
      <p:pic>
        <p:nvPicPr>
          <p:cNvPr id="37" name="Picture 36"/>
          <p:cNvPicPr>
            <a:picLocks noChangeAspect="1"/>
          </p:cNvPicPr>
          <p:nvPr/>
        </p:nvPicPr>
        <p:blipFill>
          <a:blip r:embed="rId2"/>
          <a:stretch>
            <a:fillRect/>
          </a:stretch>
        </p:blipFill>
        <p:spPr>
          <a:xfrm>
            <a:off x="1366872" y="2443184"/>
            <a:ext cx="9515475" cy="40576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930070"/>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order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o</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employee</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e.id</a:t>
            </a:r>
            <a:r>
              <a:rPr lang="en-US" dirty="0">
                <a:solidFill>
                  <a:srgbClr val="0077AA"/>
                </a:solidFill>
                <a:latin typeface="Liberation Mono"/>
                <a:ea typeface="Times New Roman" panose="02020603050405020304" pitchFamily="18" charset="0"/>
                <a:cs typeface="Arial" panose="020B0604020202020204" pitchFamily="34" charset="0"/>
              </a:rPr>
              <a:t> = </a:t>
            </a:r>
            <a:r>
              <a:rPr lang="en-US" dirty="0">
                <a:solidFill>
                  <a:srgbClr val="000000"/>
                </a:solidFill>
                <a:latin typeface="Liberation Mono"/>
                <a:ea typeface="Times New Roman" panose="02020603050405020304" pitchFamily="18" charset="0"/>
                <a:cs typeface="Arial" panose="020B0604020202020204" pitchFamily="34" charset="0"/>
              </a:rPr>
              <a:t>o.employeeid</a:t>
            </a:r>
            <a:r>
              <a:rPr lang="en-US" dirty="0">
                <a:solidFill>
                  <a:srgbClr val="0077AA"/>
                </a:solidFill>
                <a:latin typeface="Liberation Mono"/>
                <a:ea typeface="Times New Roman" panose="02020603050405020304" pitchFamily="18" charset="0"/>
                <a:cs typeface="Arial" panose="020B0604020202020204" pitchFamily="34" charset="0"/>
              </a:rPr>
              <a:t>;</a:t>
            </a:r>
            <a:endParaRPr lang="en-IN" dirty="0">
              <a:solidFill>
                <a:srgbClr val="0077AA"/>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263352" y="1705732"/>
            <a:ext cx="11593288" cy="4675596"/>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3810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3810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3810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3648306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itchFamily="18" charset="0"/>
              </a:rPr>
              <a:t>Suppose, we want to join two tables: A and B. Right outer join returns all rows in the right table (A) and all the matching rows found in the left table (B). It means the result of the SQL right join always contains the rows in the right table. </a:t>
            </a:r>
            <a:r>
              <a:rPr lang="en-US" dirty="0"/>
              <a:t>. If no matching rows found in the left table, NULL are displayed.</a:t>
            </a:r>
            <a:endParaRPr lang="en-US" dirty="0">
              <a:latin typeface="Palatino Linotype" pitchFamily="18" charset="0"/>
            </a:endParaRPr>
          </a:p>
        </p:txBody>
      </p:sp>
      <p:sp>
        <p:nvSpPr>
          <p:cNvPr id="36" name="Rectangle 35"/>
          <p:cNvSpPr/>
          <p:nvPr/>
        </p:nvSpPr>
        <p:spPr>
          <a:xfrm>
            <a:off x="380960" y="1711100"/>
            <a:ext cx="11501518" cy="646331"/>
          </a:xfrm>
          <a:prstGeom prst="rect">
            <a:avLst/>
          </a:prstGeom>
        </p:spPr>
        <p:txBody>
          <a:bodyPr wrap="square">
            <a:spAutoFit/>
          </a:bodyPr>
          <a:lstStyle/>
          <a:p>
            <a:r>
              <a:rPr lang="en-US" dirty="0"/>
              <a:t>The following example the RIGHT OUTER JOIN of two tables T1(AC-1, AC-2, AC-3, AC-4, AC-5) and T2(C-1, C-2, C-3, C-4). The RIGHT JOIN will match rows from the T1 table with the rows from T2 table using patterns:</a:t>
            </a:r>
          </a:p>
        </p:txBody>
      </p:sp>
      <p:pic>
        <p:nvPicPr>
          <p:cNvPr id="7" name="Picture 2"/>
          <p:cNvPicPr>
            <a:picLocks noChangeAspect="1" noChangeArrowheads="1"/>
          </p:cNvPicPr>
          <p:nvPr/>
        </p:nvPicPr>
        <p:blipFill>
          <a:blip r:embed="rId2"/>
          <a:srcRect/>
          <a:stretch>
            <a:fillRect/>
          </a:stretch>
        </p:blipFill>
        <p:spPr bwMode="auto">
          <a:xfrm>
            <a:off x="1304958" y="2681306"/>
            <a:ext cx="9505950" cy="3390900"/>
          </a:xfrm>
          <a:prstGeom prst="rect">
            <a:avLst/>
          </a:prstGeom>
          <a:noFill/>
          <a:ln w="9525">
            <a:noFill/>
            <a:miter lim="800000"/>
            <a:headEnd/>
            <a:tailEnd/>
          </a:ln>
          <a:effectLst/>
        </p:spPr>
      </p:pic>
    </p:spTree>
    <p:extLst>
      <p:ext uri="{BB962C8B-B14F-4D97-AF65-F5344CB8AC3E}">
        <p14:creationId xmlns:p14="http://schemas.microsoft.com/office/powerpoint/2010/main" val="115671172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E3DE7287-DD92-45DE-8379-983EB2D7B9C9}"/>
              </a:ext>
            </a:extLst>
          </p:cNvPr>
          <p:cNvGrpSpPr/>
          <p:nvPr/>
        </p:nvGrpSpPr>
        <p:grpSpPr>
          <a:xfrm>
            <a:off x="407368" y="1778938"/>
            <a:ext cx="11377264" cy="3882310"/>
            <a:chOff x="1572491" y="1822977"/>
            <a:chExt cx="9008424" cy="2286000"/>
          </a:xfrm>
        </p:grpSpPr>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71598" y="2179278"/>
              <a:ext cx="8609317" cy="564350"/>
            </a:xfrm>
            <a:prstGeom prst="rect">
              <a:avLst/>
            </a:prstGeom>
            <a:noFill/>
            <a:ln w="3810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1867FEC7-07B2-49F2-9B42-ADE01B5CFFFD}"/>
              </a:ext>
            </a:extLst>
          </p:cNvPr>
          <p:cNvSpPr/>
          <p:nvPr/>
        </p:nvSpPr>
        <p:spPr>
          <a:xfrm>
            <a:off x="407368" y="997191"/>
            <a:ext cx="11377264"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a:t>
            </a:r>
          </a:p>
        </p:txBody>
      </p:sp>
    </p:spTree>
    <p:extLst>
      <p:ext uri="{BB962C8B-B14F-4D97-AF65-F5344CB8AC3E}">
        <p14:creationId xmlns:p14="http://schemas.microsoft.com/office/powerpoint/2010/main" val="168501081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761457" y="3212976"/>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321238"/>
            <a:ext cx="1152128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20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0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127448" y="3429001"/>
            <a:ext cx="9577064" cy="923330"/>
          </a:xfrm>
          <a:prstGeom prst="rect">
            <a:avLst/>
          </a:prstGeom>
          <a:solidFill>
            <a:schemeClr val="bg1"/>
          </a:solidFill>
        </p:spPr>
        <p:txBody>
          <a:bodyPr wrap="square">
            <a:spAutoFit/>
          </a:bodyPr>
          <a:lstStyle/>
          <a:p>
            <a:r>
              <a:rPr lang="en-IN" dirty="0">
                <a:solidFill>
                  <a:schemeClr val="bg2">
                    <a:lumMod val="25000"/>
                  </a:schemeClr>
                </a:solidFill>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676400"/>
            <a:ext cx="11377264" cy="2862322"/>
          </a:xfrm>
          <a:prstGeom prst="rect">
            <a:avLst/>
          </a:prstGeom>
        </p:spPr>
        <p:txBody>
          <a:bodyPr wrap="square">
            <a:spAutoFit/>
          </a:bodyPr>
          <a:lstStyle/>
          <a:p>
            <a:pPr algn="just"/>
            <a:r>
              <a:rPr lang="en-IN" b="1" i="1" dirty="0">
                <a:solidFill>
                  <a:schemeClr val="tx1">
                    <a:lumMod val="85000"/>
                    <a:lumOff val="15000"/>
                  </a:schemeClr>
                </a:solidFill>
                <a:latin typeface="Arial" pitchFamily="34" charset="0"/>
                <a:cs typeface="Arial" pitchFamily="34" charset="0"/>
              </a:rPr>
              <a:t>Candidate Key: </a:t>
            </a:r>
            <a:r>
              <a:rPr lang="en-IN" dirty="0">
                <a:solidFill>
                  <a:schemeClr val="tx1">
                    <a:lumMod val="85000"/>
                    <a:lumOff val="15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tx1">
                  <a:lumMod val="85000"/>
                  <a:lumOff val="15000"/>
                </a:schemeClr>
              </a:solidFill>
              <a:latin typeface="Arial" pitchFamily="34" charset="0"/>
              <a:cs typeface="Arial" pitchFamily="34" charset="0"/>
            </a:endParaRPr>
          </a:p>
          <a:p>
            <a:pPr algn="just"/>
            <a:r>
              <a:rPr lang="en-IN" b="1" i="1" dirty="0">
                <a:solidFill>
                  <a:schemeClr val="tx1">
                    <a:lumMod val="85000"/>
                    <a:lumOff val="15000"/>
                  </a:schemeClr>
                </a:solidFill>
                <a:latin typeface="Arial" pitchFamily="34" charset="0"/>
                <a:cs typeface="Arial" pitchFamily="34" charset="0"/>
              </a:rPr>
              <a:t>Primary Key: </a:t>
            </a:r>
            <a:r>
              <a:rPr lang="en-IN" dirty="0">
                <a:solidFill>
                  <a:schemeClr val="tx1">
                    <a:lumMod val="85000"/>
                    <a:lumOff val="15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tx1">
                  <a:lumMod val="85000"/>
                  <a:lumOff val="15000"/>
                </a:schemeClr>
              </a:solidFill>
              <a:latin typeface="Gentium Basic"/>
            </a:endParaRPr>
          </a:p>
          <a:p>
            <a:pPr algn="just"/>
            <a:r>
              <a:rPr lang="en-IN" b="1" i="1" dirty="0">
                <a:solidFill>
                  <a:schemeClr val="tx1">
                    <a:lumMod val="85000"/>
                    <a:lumOff val="15000"/>
                  </a:schemeClr>
                </a:solidFill>
                <a:latin typeface="Gentium Basic"/>
              </a:rPr>
              <a:t>Alternate Key: </a:t>
            </a:r>
            <a:r>
              <a:rPr lang="en-IN" dirty="0">
                <a:solidFill>
                  <a:schemeClr val="tx1">
                    <a:lumMod val="85000"/>
                    <a:lumOff val="15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812486" y="1168674"/>
            <a:ext cx="9459978" cy="5572693"/>
          </a:xfrm>
          <a:prstGeom prst="rect">
            <a:avLst/>
          </a:prstGeom>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8675" y="2133600"/>
            <a:ext cx="860832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pic>
        <p:nvPicPr>
          <p:cNvPr id="16" name="Picture 15">
            <a:extLst>
              <a:ext uri="{FF2B5EF4-FFF2-40B4-BE49-F238E27FC236}">
                <a16:creationId xmlns:a16="http://schemas.microsoft.com/office/drawing/2014/main" id="{B84564A3-D215-4DCC-B12C-37C91C81EB35}"/>
              </a:ext>
            </a:extLst>
          </p:cNvPr>
          <p:cNvPicPr>
            <a:picLocks noChangeAspect="1"/>
          </p:cNvPicPr>
          <p:nvPr/>
        </p:nvPicPr>
        <p:blipFill>
          <a:blip r:embed="rId2"/>
          <a:stretch>
            <a:fillRect/>
          </a:stretch>
        </p:blipFill>
        <p:spPr>
          <a:xfrm>
            <a:off x="148638" y="3298304"/>
            <a:ext cx="11894724" cy="3299048"/>
          </a:xfrm>
          <a:prstGeom prst="rect">
            <a:avLst/>
          </a:prstGeom>
        </p:spPr>
      </p:pic>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one-to-one relationship is a type of cardinality that refers to the relationship between two entities A and B in which one element of entity A may only be linked to one element of entity B, and vice versa.</a:t>
            </a:r>
          </a:p>
        </p:txBody>
      </p:sp>
    </p:spTree>
    <p:extLst>
      <p:ext uri="{BB962C8B-B14F-4D97-AF65-F5344CB8AC3E}">
        <p14:creationId xmlns:p14="http://schemas.microsoft.com/office/powerpoint/2010/main" val="3046909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EC1E87B7-AE10-4C5E-8722-A13E685DBA7D}"/>
              </a:ext>
            </a:extLst>
          </p:cNvPr>
          <p:cNvSpPr/>
          <p:nvPr/>
        </p:nvSpPr>
        <p:spPr>
          <a:xfrm>
            <a:off x="187636" y="4005064"/>
            <a:ext cx="59083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1E7CB2-1DEA-4DE7-BFB3-0E7CC3FB350C}"/>
              </a:ext>
            </a:extLst>
          </p:cNvPr>
          <p:cNvPicPr>
            <a:picLocks noChangeAspect="1"/>
          </p:cNvPicPr>
          <p:nvPr/>
        </p:nvPicPr>
        <p:blipFill>
          <a:blip r:embed="rId2"/>
          <a:stretch>
            <a:fillRect/>
          </a:stretch>
        </p:blipFill>
        <p:spPr>
          <a:xfrm>
            <a:off x="4871863" y="1223793"/>
            <a:ext cx="6982889" cy="3933399"/>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95274" y="71435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381621" y="642918"/>
            <a:ext cx="664373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7" name="Picture 3"/>
          <p:cNvPicPr>
            <a:picLocks noChangeAspect="1" noChangeArrowheads="1"/>
          </p:cNvPicPr>
          <p:nvPr/>
        </p:nvPicPr>
        <p:blipFill>
          <a:blip r:embed="rId2"/>
          <a:srcRect/>
          <a:stretch>
            <a:fillRect/>
          </a:stretch>
        </p:blipFill>
        <p:spPr bwMode="auto">
          <a:xfrm>
            <a:off x="5524496" y="2420889"/>
            <a:ext cx="5214974" cy="20666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166645" y="220486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4"/>
          <a:stretch>
            <a:fillRect/>
          </a:stretch>
        </p:blipFill>
        <p:spPr>
          <a:xfrm>
            <a:off x="4515" y="4149081"/>
            <a:ext cx="5519982" cy="2766578"/>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147600" y="3297600"/>
            <a:ext cx="12072663" cy="3297600"/>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75E064-C261-4FE8-B3A5-9C05EF850BE2}"/>
              </a:ext>
            </a:extLst>
          </p:cNvPr>
          <p:cNvPicPr>
            <a:picLocks noChangeAspect="1"/>
          </p:cNvPicPr>
          <p:nvPr/>
        </p:nvPicPr>
        <p:blipFill>
          <a:blip r:embed="rId3"/>
          <a:stretch>
            <a:fillRect/>
          </a:stretch>
        </p:blipFill>
        <p:spPr>
          <a:xfrm>
            <a:off x="30599" y="3567044"/>
            <a:ext cx="5977225" cy="3290953"/>
          </a:xfrm>
          <a:prstGeom prst="rect">
            <a:avLst/>
          </a:prstGeom>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69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479376" y="58477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4524364"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479376" y="2375756"/>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4524364"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500571"/>
            <a:ext cx="4500570" cy="2371725"/>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4829864"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263352" y="997804"/>
            <a:ext cx="11665296"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work only in 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4D5B560-C2CC-4D69-8D56-7CD09653E8D1}"/>
              </a:ext>
            </a:extLst>
          </p:cNvPr>
          <p:cNvSpPr/>
          <p:nvPr/>
        </p:nvSpPr>
        <p:spPr>
          <a:xfrm>
            <a:off x="263352" y="3906066"/>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4223792" y="3701931"/>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80962" y="2031826"/>
            <a:ext cx="12030075" cy="4781550"/>
          </a:xfrm>
          <a:prstGeom prst="rect">
            <a:avLst/>
          </a:prstGeom>
        </p:spPr>
      </p:pic>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27" name="Group 26">
            <a:extLst>
              <a:ext uri="{FF2B5EF4-FFF2-40B4-BE49-F238E27FC236}">
                <a16:creationId xmlns:a16="http://schemas.microsoft.com/office/drawing/2014/main" id="{20234C42-DB0F-4A2D-BFDA-EA24EAAD18E4}"/>
              </a:ext>
            </a:extLst>
          </p:cNvPr>
          <p:cNvGrpSpPr/>
          <p:nvPr/>
        </p:nvGrpSpPr>
        <p:grpSpPr>
          <a:xfrm>
            <a:off x="2711624" y="5430710"/>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5027690"/>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1912764"/>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209154"/>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515927"/>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316922"/>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72571" y="3128657"/>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4871864" y="4869160"/>
            <a:ext cx="7096678" cy="1415772"/>
          </a:xfrm>
          <a:prstGeom prst="rect">
            <a:avLst/>
          </a:prstGeom>
        </p:spPr>
        <p:txBody>
          <a:bodyPr wrap="square">
            <a:spAutoFit/>
          </a:bodyPr>
          <a:lstStyle/>
          <a:p>
            <a:r>
              <a:rPr lang="en-US" sz="2400"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223458" y="4869160"/>
            <a:ext cx="4062469"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27981</TotalTime>
  <Words>42774</Words>
  <Application>Microsoft Office PowerPoint</Application>
  <PresentationFormat>Widescreen</PresentationFormat>
  <Paragraphs>5076</Paragraphs>
  <Slides>533</Slides>
  <Notes>15</Notes>
  <HiddenSlides>145</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533</vt:i4>
      </vt:variant>
    </vt:vector>
  </HeadingPairs>
  <TitlesOfParts>
    <vt:vector size="567"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5716</cp:revision>
  <dcterms:created xsi:type="dcterms:W3CDTF">2015-10-09T06:09:34Z</dcterms:created>
  <dcterms:modified xsi:type="dcterms:W3CDTF">2020-07-04T05:18:07Z</dcterms:modified>
</cp:coreProperties>
</file>